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76" r:id="rId5"/>
    <p:sldId id="277" r:id="rId6"/>
    <p:sldId id="278" r:id="rId7"/>
    <p:sldId id="280" r:id="rId8"/>
    <p:sldId id="260" r:id="rId9"/>
    <p:sldId id="279" r:id="rId10"/>
    <p:sldId id="262" r:id="rId11"/>
    <p:sldId id="264" r:id="rId12"/>
    <p:sldId id="265" r:id="rId13"/>
    <p:sldId id="266" r:id="rId14"/>
    <p:sldId id="271" r:id="rId15"/>
    <p:sldId id="281" r:id="rId16"/>
    <p:sldId id="267" r:id="rId17"/>
    <p:sldId id="268" r:id="rId18"/>
    <p:sldId id="269" r:id="rId19"/>
    <p:sldId id="274" r:id="rId20"/>
    <p:sldId id="27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9919" autoAdjust="0"/>
    <p:restoredTop sz="94660"/>
  </p:normalViewPr>
  <p:slideViewPr>
    <p:cSldViewPr snapToGrid="0">
      <p:cViewPr varScale="1">
        <p:scale>
          <a:sx n="81" d="100"/>
          <a:sy n="81" d="100"/>
        </p:scale>
        <p:origin x="-96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7598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6855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3629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4171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534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7849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1119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4265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3603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9746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3681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682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55310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3166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8570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7339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731D6-54D9-4BB4-AE39-FB5AE5F8CFBC}" type="datetimeFigureOut">
              <a:rPr lang="ru-RU" smtClean="0"/>
              <a:pPr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3399F0F-916F-4FBC-AE78-9DE8B89DCD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4695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vk.com/feed?section=search&amp;q=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57827" y="1541649"/>
            <a:ext cx="7766936" cy="2385581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/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        Волонтерский отряд «Добрые сердца» </a:t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МБОУ «</a:t>
            </a:r>
            <a:r>
              <a:rPr lang="ru-RU" sz="2400" b="1" dirty="0" err="1" smtClean="0">
                <a:solidFill>
                  <a:srgbClr val="FF0000"/>
                </a:solidFill>
              </a:rPr>
              <a:t>Урахчинская</a:t>
            </a:r>
            <a:r>
              <a:rPr lang="ru-RU" sz="2400" b="1" dirty="0" smtClean="0">
                <a:solidFill>
                  <a:srgbClr val="FF0000"/>
                </a:solidFill>
              </a:rPr>
              <a:t> ООШ»                          </a:t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</a:rPr>
              <a:t>Рыбно-Слободский</a:t>
            </a:r>
            <a:r>
              <a:rPr lang="ru-RU" sz="2400" b="1" dirty="0" smtClean="0">
                <a:solidFill>
                  <a:srgbClr val="FF0000"/>
                </a:solidFill>
              </a:rPr>
              <a:t> муниципальный район РТ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5842" y="4192501"/>
            <a:ext cx="3953813" cy="245299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2085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611" y="176489"/>
            <a:ext cx="8642939" cy="1646302"/>
          </a:xfrm>
        </p:spPr>
        <p:txBody>
          <a:bodyPr/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Добро не лежит на дороге, его случайно не подберешь.</a:t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Добру человек у человека учится.</a:t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</a:b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Ч.Айтматов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://i.mycdn.me/i?r=AzEPZsRbOZEKgBhR0XGMT1RkX1VoRQw2qUlKKd-q0MpxP6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7066" y="2110526"/>
            <a:ext cx="7921483" cy="435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308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832339"/>
            <a:ext cx="7766936" cy="3341076"/>
          </a:xfrm>
        </p:spPr>
        <p:txBody>
          <a:bodyPr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/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4985" y="4114800"/>
            <a:ext cx="7244861" cy="172329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Мы - юные, активные, талантливые, позитивные	и	неординарные</a:t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учащиеся 7-9-х классов – члены волонтёрского отряда </a:t>
            </a:r>
            <a:r>
              <a:rPr lang="ru-RU" sz="2400" dirty="0" smtClean="0">
                <a:solidFill>
                  <a:srgbClr val="FF0000"/>
                </a:solidFill>
              </a:rPr>
              <a:t/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«Добрые сердца».</a:t>
            </a:r>
            <a:r>
              <a:rPr lang="ru-RU" sz="2400" dirty="0" smtClean="0">
                <a:solidFill>
                  <a:srgbClr val="FF0000"/>
                </a:solidFill>
              </a:rPr>
              <a:t/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 </a:t>
            </a:r>
            <a:r>
              <a:rPr lang="ru-RU" sz="1600" dirty="0" smtClean="0">
                <a:solidFill>
                  <a:srgbClr val="FF0000"/>
                </a:solidFill>
              </a:rPr>
              <a:t/>
            </a:r>
            <a:br>
              <a:rPr lang="ru-RU" sz="1600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/>
            </a:r>
            <a:br>
              <a:rPr lang="ru-RU" sz="1600" b="1" dirty="0" smtClean="0">
                <a:solidFill>
                  <a:srgbClr val="FF0000"/>
                </a:solidFill>
              </a:rPr>
            </a:br>
            <a:endParaRPr lang="ru-RU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098" name="Picture 2" descr="D:\Светлана\Desktop\image-25-09-22-04-1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4154" y="819518"/>
            <a:ext cx="3716215" cy="31417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4553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75138" y="609600"/>
            <a:ext cx="11547231" cy="6086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752" tIns="698280" rIns="520536" bIns="1777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новные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цели и задачи волонтёрского отряда «Добрые сердца»	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E255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привлечь молодежь к социально полезной деятельности и решению проблемы профилактики, привить понимание причастности ко всему, что происходит вокруг.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mbria" pitchFamily="18" charset="0"/>
                <a:cs typeface="Times New Roman" pitchFamily="18" charset="0"/>
              </a:rPr>
              <a:t>Задачи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Знакомство с деятельностью волонтерских организации в мире и России.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Определение направлений деятельности волонтеров.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Разработка плана волонтерской работы.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Получение необходимого опыта и навыков для реализации собственных идей и проектов.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Создание в учебном заведении условий, позволяющих подросткам своими силами вести работу.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Привлечение в деятельность волонтерских групп подростков «группы риска».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41513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Обеспечение поддержки волонтерского движения со стороны педагогического коллектива и родительского актива учебного заведения;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785445" y="961292"/>
            <a:ext cx="8977580" cy="537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Содержание и </a:t>
            </a:r>
            <a:r>
              <a:rPr lang="ru-RU" sz="1600" b="1" dirty="0" smtClean="0">
                <a:solidFill>
                  <a:schemeClr val="accent5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chemeClr val="accent5"/>
                </a:solidFill>
              </a:rPr>
              <a:t>Содержание и формы работы волонтёрского отряда «Добрые  сердца»	</a:t>
            </a:r>
          </a:p>
          <a:p>
            <a:r>
              <a:rPr lang="ru-RU" sz="1600" b="1" dirty="0" smtClean="0">
                <a:solidFill>
                  <a:schemeClr val="accent5"/>
                </a:solidFill>
              </a:rPr>
              <a:t> </a:t>
            </a:r>
            <a:endParaRPr lang="ru-RU" sz="1600" dirty="0" smtClean="0">
              <a:solidFill>
                <a:schemeClr val="accent5"/>
              </a:solidFill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«Добрые  сердца»	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проведение мероприятий по профилактике употребления ПАВ.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проведение воспитательно-профилактических мероприятий.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выступлений добровольцев с результатами их работы на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научно - практических конференциях, отчетных собраниях, районных слётах волонтёров.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Оказание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помощи в организации и проведении массовых мероприятий, акций.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Привлечение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подростков, имеющих отклонения в поведении, к участию в различных мероприятиях.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Шефская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помощь над младшими классами.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проведение мероприятий по благоустройству школьной территории и территории    села.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3388" algn="l"/>
                <a:tab pos="9520238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Wingdings" pitchFamily="2" charset="2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Оказание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помощи находящимся в трудной жизненной ситуации.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0615" y="855785"/>
            <a:ext cx="88392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     </a:t>
            </a:r>
            <a:r>
              <a:rPr lang="ru-RU" sz="2000" dirty="0" smtClean="0">
                <a:solidFill>
                  <a:srgbClr val="FF0000"/>
                </a:solidFill>
              </a:rPr>
              <a:t>Зачем нам это НУЖНО! </a:t>
            </a:r>
          </a:p>
          <a:p>
            <a:r>
              <a:rPr lang="ru-RU" dirty="0" smtClean="0"/>
              <a:t>Мы живем в отдалённом от районного и областного центра поселке, нам не всегда доступны такие возможности как посещение театров, музеев, концертных площадок, даже поход в кинотеатр для некоторых из нас только мечта. Создается впечатление, что мы оторваны от большой современной жизни, где мелькает череда событий, где у молодежи есть огромные возможности реализоваться как общественной личности. Но мы здесь и сейчас! И у нас есть наш маленький поселок, у нас есть наша школа, вокруг нас живут люди, мы – часть большой жизни, мы хотим учиться в современной школе, жить в современном поселке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          и мы хотим, чтобы наша жизнь была достойной и интересной! </a:t>
            </a:r>
          </a:p>
          <a:p>
            <a:endParaRPr lang="ru-RU" dirty="0" smtClean="0"/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Молодые люди всегда стремятся к объединению, собираются в группы по интересам, потому что вместе весело, потому что, когда мы вместе – это сила. Тогда почему бы нам не объединиться вокруг какой-нибудь идеи и пойти в ногу со всем мировым сообществом? </a:t>
            </a:r>
          </a:p>
          <a:p>
            <a:endParaRPr lang="ru-RU" dirty="0" smtClean="0"/>
          </a:p>
          <a:p>
            <a:r>
              <a:rPr lang="ru-RU" dirty="0" smtClean="0"/>
              <a:t>И мы нашли движение, к которому можно присоединиться и в котором можно проявить свою потребность к самореализации. </a:t>
            </a:r>
            <a:r>
              <a:rPr lang="ru-RU" b="1" dirty="0" smtClean="0"/>
              <a:t>Это – волонтерское движение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890954"/>
            <a:ext cx="84875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Наши заповеди</a:t>
            </a:r>
            <a:r>
              <a:rPr lang="ru-RU" sz="1600" dirty="0" smtClean="0"/>
              <a:t>: </a:t>
            </a:r>
          </a:p>
          <a:p>
            <a:r>
              <a:rPr lang="ru-RU" sz="1600" dirty="0" smtClean="0"/>
              <a:t> каждый становится волонтёром добровольно; </a:t>
            </a:r>
          </a:p>
          <a:p>
            <a:r>
              <a:rPr lang="ru-RU" sz="1600" dirty="0" smtClean="0"/>
              <a:t> оказание помощи окружающим – главная задача волонтёра; </a:t>
            </a:r>
          </a:p>
          <a:p>
            <a:r>
              <a:rPr lang="ru-RU" sz="1600" dirty="0" smtClean="0"/>
              <a:t> желание жить, исправлять собственные недостатки и помогать преодолению недугов тем, кто в этом нуждается; </a:t>
            </a:r>
          </a:p>
          <a:p>
            <a:r>
              <a:rPr lang="ru-RU" sz="1600" dirty="0" smtClean="0"/>
              <a:t> знаниями и опытом мы щедро делимся со всеми нуждающимися;  стремимся к новым достижениям и высотам; </a:t>
            </a:r>
          </a:p>
          <a:p>
            <a:r>
              <a:rPr lang="ru-RU" sz="1600" dirty="0" smtClean="0"/>
              <a:t> формируем активную жизненную позицию. 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Наши права:</a:t>
            </a:r>
          </a:p>
          <a:p>
            <a:r>
              <a:rPr lang="ru-RU" sz="1600" dirty="0" smtClean="0"/>
              <a:t> 1. Каждый волонтёр может выбирать вид деятельности из числа предложенных. </a:t>
            </a:r>
          </a:p>
          <a:p>
            <a:r>
              <a:rPr lang="ru-RU" sz="1600" dirty="0" smtClean="0"/>
              <a:t>2. Быть проинформированным о специфике и трудностях работы. 3</a:t>
            </a:r>
          </a:p>
          <a:p>
            <a:r>
              <a:rPr lang="ru-RU" sz="1600" dirty="0" smtClean="0"/>
              <a:t>. Получить поддержку и понимание. </a:t>
            </a:r>
          </a:p>
          <a:p>
            <a:r>
              <a:rPr lang="ru-RU" sz="1600" dirty="0" smtClean="0"/>
              <a:t>4. иметь право на собственное мнение.</a:t>
            </a:r>
          </a:p>
          <a:p>
            <a:r>
              <a:rPr lang="ru-RU" sz="1600" dirty="0" smtClean="0"/>
              <a:t> 5. Выйти из клуба по собственному желанию. 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Наши Обязанности: 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Каждый волонтёр обязан быть ответственным за свою работу и поведение. 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Каждый волонтёр обязан содействовать развитию волонтёрского движения.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Каждый волонтёр обязан добросовестно выполнять порученное дело.</a:t>
            </a:r>
          </a:p>
          <a:p>
            <a:pPr marL="342900" indent="-342900" algn="ctr"/>
            <a:r>
              <a:rPr lang="ru-RU" sz="1600" dirty="0" smtClean="0">
                <a:solidFill>
                  <a:srgbClr val="FF0000"/>
                </a:solidFill>
              </a:rPr>
              <a:t>наш девиз: </a:t>
            </a:r>
          </a:p>
          <a:p>
            <a:pPr marL="342900" indent="-342900" algn="ctr"/>
            <a:r>
              <a:rPr lang="ru-RU" sz="1600" dirty="0" smtClean="0">
                <a:solidFill>
                  <a:schemeClr val="accent2"/>
                </a:solidFill>
              </a:rPr>
              <a:t>«</a:t>
            </a:r>
            <a:r>
              <a:rPr lang="ru-RU" sz="1600" dirty="0" err="1" smtClean="0">
                <a:solidFill>
                  <a:schemeClr val="accent2"/>
                </a:solidFill>
              </a:rPr>
              <a:t>Урахчинская</a:t>
            </a:r>
            <a:r>
              <a:rPr lang="ru-RU" sz="1600" dirty="0" smtClean="0">
                <a:solidFill>
                  <a:schemeClr val="accent2"/>
                </a:solidFill>
              </a:rPr>
              <a:t> ООШ» выбирает ЗОЖ!</a:t>
            </a:r>
            <a:endParaRPr lang="ru-RU" sz="16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cf2.ppt-online.org/files2/slide/s/sWRkuPEhMCAD7LBc1IJfNp4n293iQxG0ljmYTrqZO/slide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1034" y="1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1532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889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Raleway"/>
              </a:rPr>
              <a:t>         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Raleway"/>
              </a:rPr>
              <a:t>День волонтёра (добровольца)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/>
          </a:p>
        </p:txBody>
      </p:sp>
      <p:pic>
        <p:nvPicPr>
          <p:cNvPr id="1026" name="Picture 2" descr="D:\Светлана\Desktop\фото\волонтеры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2861" y="1657472"/>
            <a:ext cx="4736245" cy="4907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1609" y="307951"/>
            <a:ext cx="75179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0" i="0" dirty="0" smtClean="0">
                <a:solidFill>
                  <a:srgbClr val="000000"/>
                </a:solidFill>
                <a:effectLst/>
                <a:latin typeface="Raleway"/>
              </a:rPr>
              <a:t> 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Raleway"/>
              </a:rPr>
              <a:t>А</a:t>
            </a:r>
            <a:r>
              <a:rPr lang="ru-RU" sz="32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</a:rPr>
              <a:t>кция  </a:t>
            </a:r>
            <a:r>
              <a:rPr lang="ru-RU" sz="3200" b="0" i="0" u="sng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  <a:hlinkClick r:id="rId2"/>
              </a:rPr>
              <a:t>#</a:t>
            </a:r>
            <a:r>
              <a:rPr lang="ru-RU" sz="3200" b="0" i="0" u="sng" dirty="0" err="1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  <a:hlinkClick r:id="rId2"/>
              </a:rPr>
              <a:t>ГеоргиевскаяЛенточка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5361" name="Picture 1" descr="D:\Светлана\Desktop\фото\image-02-05-22-08-56-10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816" y="1113692"/>
            <a:ext cx="3856892" cy="2892669"/>
          </a:xfrm>
          <a:prstGeom prst="rect">
            <a:avLst/>
          </a:prstGeom>
          <a:noFill/>
        </p:spPr>
      </p:pic>
      <p:pic>
        <p:nvPicPr>
          <p:cNvPr id="15362" name="Picture 2" descr="D:\Светлана\Desktop\фото\image-02-05-22-08-56-9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04337" y="1084385"/>
            <a:ext cx="3851029" cy="2888272"/>
          </a:xfrm>
          <a:prstGeom prst="rect">
            <a:avLst/>
          </a:prstGeom>
          <a:noFill/>
        </p:spPr>
      </p:pic>
      <p:pic>
        <p:nvPicPr>
          <p:cNvPr id="15363" name="Picture 3" descr="D:\Светлана\Desktop\фото\image-02-05-22-08-56-14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69138" y="4056917"/>
            <a:ext cx="3515946" cy="26369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4889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7519" y="604165"/>
            <a:ext cx="60442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</a:rPr>
              <a:t>Акция "Бессмертный полк".</a:t>
            </a:r>
            <a:endParaRPr lang="ru-RU" sz="3600" b="0" i="0" dirty="0">
              <a:solidFill>
                <a:schemeClr val="accent2">
                  <a:lumMod val="75000"/>
                </a:schemeClr>
              </a:solidFill>
              <a:effectLst/>
              <a:latin typeface="Raleway"/>
            </a:endParaRPr>
          </a:p>
        </p:txBody>
      </p:sp>
      <p:pic>
        <p:nvPicPr>
          <p:cNvPr id="13313" name="Picture 1" descr="D:\Светлана\Desktop\фото\image-10-05-22-08-06-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090" y="1735014"/>
            <a:ext cx="4486032" cy="3364524"/>
          </a:xfrm>
          <a:prstGeom prst="rect">
            <a:avLst/>
          </a:prstGeom>
          <a:noFill/>
        </p:spPr>
      </p:pic>
      <p:pic>
        <p:nvPicPr>
          <p:cNvPr id="13314" name="Picture 2" descr="D:\Светлана\Desktop\фото\image-10-05-22-08-06-2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2277" y="1735016"/>
            <a:ext cx="4460629" cy="3345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9465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73834" y="0"/>
            <a:ext cx="52318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</a:rPr>
              <a:t>Акция «Сад Памяти»</a:t>
            </a:r>
            <a:endParaRPr lang="ru-RU" b="0" i="0" dirty="0">
              <a:solidFill>
                <a:srgbClr val="000000"/>
              </a:solidFill>
              <a:effectLst/>
              <a:latin typeface="Raleway"/>
            </a:endParaRPr>
          </a:p>
        </p:txBody>
      </p:sp>
      <p:pic>
        <p:nvPicPr>
          <p:cNvPr id="12289" name="Picture 1" descr="D:\Светлана\Desktop\фото\сад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1999" y="3833446"/>
            <a:ext cx="3819769" cy="2864827"/>
          </a:xfrm>
          <a:prstGeom prst="rect">
            <a:avLst/>
          </a:prstGeom>
          <a:noFill/>
        </p:spPr>
      </p:pic>
      <p:pic>
        <p:nvPicPr>
          <p:cNvPr id="12290" name="Picture 2" descr="D:\Светлана\Desktop\фото\image-02-05-22-08-56-15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4656" y="921804"/>
            <a:ext cx="3805868" cy="2770965"/>
          </a:xfrm>
          <a:prstGeom prst="rect">
            <a:avLst/>
          </a:prstGeom>
          <a:noFill/>
        </p:spPr>
      </p:pic>
      <p:pic>
        <p:nvPicPr>
          <p:cNvPr id="12291" name="Picture 3" descr="D:\Светлана\Desktop\фото\image-02-05-22-08-56-1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3630" y="844060"/>
            <a:ext cx="3819769" cy="28648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3222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6479" y="36580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Raleway"/>
              </a:rPr>
              <a:t>С</a:t>
            </a:r>
            <a:r>
              <a:rPr lang="ru-RU" sz="36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</a:rPr>
              <a:t>убботник  у обелиска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265" name="Picture 1" descr="D:\Светлана\Desktop\фото\памятник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77" y="1641231"/>
            <a:ext cx="4736123" cy="3552092"/>
          </a:xfrm>
          <a:prstGeom prst="rect">
            <a:avLst/>
          </a:prstGeom>
          <a:noFill/>
        </p:spPr>
      </p:pic>
      <p:pic>
        <p:nvPicPr>
          <p:cNvPr id="11266" name="Picture 2" descr="D:\Светлана\Desktop\фото\IMG-20220204-WA00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321410"/>
            <a:ext cx="3075477" cy="40932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6261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753" y="307951"/>
            <a:ext cx="84745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</a:rPr>
              <a:t>                Помощь 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Raleway"/>
              </a:rPr>
              <a:t> ветеранам и труженикам тыла</a:t>
            </a:r>
            <a:endParaRPr lang="ru-RU" sz="2800" b="0" i="0" dirty="0">
              <a:solidFill>
                <a:schemeClr val="accent2">
                  <a:lumMod val="75000"/>
                </a:schemeClr>
              </a:solidFill>
              <a:effectLst/>
              <a:latin typeface="Raleway"/>
            </a:endParaRPr>
          </a:p>
        </p:txBody>
      </p:sp>
      <p:pic>
        <p:nvPicPr>
          <p:cNvPr id="1026" name="Picture 2" descr="D:\Светлана\Desktop\фото\IMG-20211006-WA00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554" y="973014"/>
            <a:ext cx="4757616" cy="3568212"/>
          </a:xfrm>
          <a:prstGeom prst="rect">
            <a:avLst/>
          </a:prstGeom>
          <a:noFill/>
        </p:spPr>
      </p:pic>
      <p:pic>
        <p:nvPicPr>
          <p:cNvPr id="6146" name="Picture 2" descr="D:\Светлана\Desktop\фото\тимуровцы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4677" y="1001808"/>
            <a:ext cx="4580363" cy="3593271"/>
          </a:xfrm>
          <a:prstGeom prst="rect">
            <a:avLst/>
          </a:prstGeom>
          <a:noFill/>
        </p:spPr>
      </p:pic>
      <p:pic>
        <p:nvPicPr>
          <p:cNvPr id="6147" name="Picture 3" descr="D:\Светлана\Desktop\фото\тимуровцы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6241" y="4523275"/>
            <a:ext cx="4605643" cy="2182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4608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2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Мы за ЗОЖ!</a:t>
            </a:r>
            <a:endParaRPr lang="ru-RU" sz="3200" dirty="0"/>
          </a:p>
        </p:txBody>
      </p:sp>
      <p:pic>
        <p:nvPicPr>
          <p:cNvPr id="2050" name="Picture 2" descr="D:\Светлана\Desktop\image-13-08-22-07-57-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21536" y="1922584"/>
            <a:ext cx="3600939" cy="2700704"/>
          </a:xfrm>
          <a:prstGeom prst="rect">
            <a:avLst/>
          </a:prstGeom>
          <a:noFill/>
        </p:spPr>
      </p:pic>
      <p:pic>
        <p:nvPicPr>
          <p:cNvPr id="2051" name="Picture 3" descr="D:\Светлана\Desktop\image-13-08-22-07-57-5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030" y="1219200"/>
            <a:ext cx="3366477" cy="2524858"/>
          </a:xfrm>
          <a:prstGeom prst="rect">
            <a:avLst/>
          </a:prstGeom>
          <a:noFill/>
        </p:spPr>
      </p:pic>
      <p:pic>
        <p:nvPicPr>
          <p:cNvPr id="3" name="Picture 2" descr="D:\Светлана\Desktop\фото\бег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4234" y="3716215"/>
            <a:ext cx="3532749" cy="2657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5912" y="385224"/>
            <a:ext cx="82180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</a:rPr>
              <a:t>Экологические субботники</a:t>
            </a:r>
            <a:endParaRPr lang="ru-RU" sz="2800" b="0" i="0" dirty="0">
              <a:solidFill>
                <a:schemeClr val="accent2">
                  <a:lumMod val="75000"/>
                </a:schemeClr>
              </a:solidFill>
              <a:effectLst/>
              <a:latin typeface="Raleway"/>
            </a:endParaRPr>
          </a:p>
        </p:txBody>
      </p:sp>
      <p:pic>
        <p:nvPicPr>
          <p:cNvPr id="9217" name="Picture 1" descr="D:\Светлана\Desktop\фото\субботник 1\image-26-04-22-09-34-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6030" y="1090246"/>
            <a:ext cx="3866661" cy="2899996"/>
          </a:xfrm>
          <a:prstGeom prst="rect">
            <a:avLst/>
          </a:prstGeom>
          <a:noFill/>
        </p:spPr>
      </p:pic>
      <p:pic>
        <p:nvPicPr>
          <p:cNvPr id="9218" name="Picture 2" descr="D:\Светлана\Desktop\фото\субботник 1\image-26-04-22-09-34-3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9509" y="1107830"/>
            <a:ext cx="3774830" cy="2831123"/>
          </a:xfrm>
          <a:prstGeom prst="rect">
            <a:avLst/>
          </a:prstGeom>
          <a:noFill/>
        </p:spPr>
      </p:pic>
      <p:pic>
        <p:nvPicPr>
          <p:cNvPr id="9219" name="Picture 3" descr="D:\Светлана\Desktop\image-22-04-22-03-22-3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26338" y="4103077"/>
            <a:ext cx="3536462" cy="2652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2970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1239" y="475376"/>
            <a:ext cx="85795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</a:rPr>
              <a:t>Акция «Красная ленточка»</a:t>
            </a:r>
            <a:endParaRPr lang="ru-RU" sz="2400" b="0" i="0" dirty="0">
              <a:solidFill>
                <a:schemeClr val="accent2">
                  <a:lumMod val="75000"/>
                </a:schemeClr>
              </a:solidFill>
              <a:effectLst/>
              <a:latin typeface="Raleway"/>
            </a:endParaRPr>
          </a:p>
        </p:txBody>
      </p:sp>
      <p:pic>
        <p:nvPicPr>
          <p:cNvPr id="8193" name="Picture 1" descr="D:\Светлана\Desktop\IMG_20211201_145030_7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185" y="1153989"/>
            <a:ext cx="3482729" cy="2612046"/>
          </a:xfrm>
          <a:prstGeom prst="rect">
            <a:avLst/>
          </a:prstGeom>
          <a:noFill/>
        </p:spPr>
      </p:pic>
      <p:pic>
        <p:nvPicPr>
          <p:cNvPr id="3" name="Picture 2" descr="D:\Светлана\Desktop\IMG_20211201_145031_1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37352" y="1153991"/>
            <a:ext cx="3494454" cy="2620840"/>
          </a:xfrm>
          <a:prstGeom prst="rect">
            <a:avLst/>
          </a:prstGeom>
          <a:noFill/>
        </p:spPr>
      </p:pic>
      <p:pic>
        <p:nvPicPr>
          <p:cNvPr id="8195" name="Picture 3" descr="D:\Светлана\Desktop\IMG_20211201_145031_16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14491" y="1145198"/>
            <a:ext cx="3513992" cy="2635494"/>
          </a:xfrm>
          <a:prstGeom prst="rect">
            <a:avLst/>
          </a:prstGeom>
          <a:noFill/>
        </p:spPr>
      </p:pic>
      <p:pic>
        <p:nvPicPr>
          <p:cNvPr id="8196" name="Picture 4" descr="D:\Светлана\Desktop\IMG_20211201_145031_1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06061" y="3990975"/>
            <a:ext cx="3525716" cy="2644287"/>
          </a:xfrm>
          <a:prstGeom prst="rect">
            <a:avLst/>
          </a:prstGeom>
          <a:noFill/>
        </p:spPr>
      </p:pic>
      <p:pic>
        <p:nvPicPr>
          <p:cNvPr id="8197" name="Picture 5" descr="D:\Светлана\Desktop\IMG_20211201_145031_17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11445" y="4026143"/>
            <a:ext cx="3447563" cy="25856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6416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6537" y="398103"/>
            <a:ext cx="88613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Raleway"/>
              </a:rPr>
              <a:t>Акция памяти "Блокадный хлеб".</a:t>
            </a:r>
            <a:endParaRPr lang="ru-RU" sz="4400" b="0" i="0" dirty="0">
              <a:solidFill>
                <a:schemeClr val="accent2">
                  <a:lumMod val="75000"/>
                </a:schemeClr>
              </a:solidFill>
              <a:effectLst/>
              <a:latin typeface="Raleway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0953" y="1406768"/>
            <a:ext cx="3505201" cy="350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7785" y="1395045"/>
            <a:ext cx="3574071" cy="3574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94891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Светлана\Desktop\IMG_20220925_175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5539" y="3317631"/>
            <a:ext cx="2382716" cy="3176954"/>
          </a:xfrm>
          <a:prstGeom prst="rect">
            <a:avLst/>
          </a:prstGeom>
          <a:noFill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586" y="1181099"/>
            <a:ext cx="3786553" cy="2839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 descr="D:\Светлана\Desktop\IMG_20220925_1758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399" y="1113693"/>
            <a:ext cx="3657601" cy="27900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624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610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488</TotalTime>
  <Words>428</Words>
  <Application>Microsoft Office PowerPoint</Application>
  <PresentationFormat>Произвольный</PresentationFormat>
  <Paragraphs>64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Грань</vt:lpstr>
      <vt:lpstr>         Волонтерский отряд «Добрые сердца»  МБОУ «Урахчинская ООШ»                            Рыбно-Слободский муниципальный район РТ</vt:lpstr>
      <vt:lpstr>Добро не лежит на дороге, его случайно не подберешь. Добру человек у человека учится. Ч.Айтматов</vt:lpstr>
      <vt:lpstr>  </vt:lpstr>
      <vt:lpstr>Слайд 4</vt:lpstr>
      <vt:lpstr>Слайд 5</vt:lpstr>
      <vt:lpstr>Слайд 6</vt:lpstr>
      <vt:lpstr>Слайд 7</vt:lpstr>
      <vt:lpstr>Слайд 8</vt:lpstr>
      <vt:lpstr>          День волонтёра (добровольца) </vt:lpstr>
      <vt:lpstr>Слайд 10</vt:lpstr>
      <vt:lpstr>Слайд 11</vt:lpstr>
      <vt:lpstr>Слайд 12</vt:lpstr>
      <vt:lpstr>Слайд 13</vt:lpstr>
      <vt:lpstr>Слайд 14</vt:lpstr>
      <vt:lpstr>Мы за ЗОЖ!</vt:lpstr>
      <vt:lpstr>Слайд 16</vt:lpstr>
      <vt:lpstr>Слайд 17</vt:lpstr>
      <vt:lpstr>Слайд 18</vt:lpstr>
      <vt:lpstr>Слайд 19</vt:lpstr>
      <vt:lpstr>Спасибо за внимание!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математика</dc:creator>
  <cp:lastModifiedBy>Светлана</cp:lastModifiedBy>
  <cp:revision>56</cp:revision>
  <dcterms:created xsi:type="dcterms:W3CDTF">2020-06-06T07:47:52Z</dcterms:created>
  <dcterms:modified xsi:type="dcterms:W3CDTF">2022-09-25T19:19:08Z</dcterms:modified>
</cp:coreProperties>
</file>